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9"/>
  </p:handoutMasterIdLst>
  <p:sldIdLst>
    <p:sldId id="256" r:id="rId2"/>
    <p:sldId id="285" r:id="rId3"/>
    <p:sldId id="289" r:id="rId4"/>
    <p:sldId id="290" r:id="rId5"/>
    <p:sldId id="291" r:id="rId6"/>
    <p:sldId id="292" r:id="rId7"/>
    <p:sldId id="296" r:id="rId8"/>
    <p:sldId id="294" r:id="rId9"/>
    <p:sldId id="295" r:id="rId10"/>
    <p:sldId id="298" r:id="rId11"/>
    <p:sldId id="263" r:id="rId12"/>
    <p:sldId id="299" r:id="rId13"/>
    <p:sldId id="258" r:id="rId14"/>
    <p:sldId id="293" r:id="rId15"/>
    <p:sldId id="272" r:id="rId16"/>
    <p:sldId id="273" r:id="rId17"/>
    <p:sldId id="274" r:id="rId18"/>
    <p:sldId id="275" r:id="rId19"/>
    <p:sldId id="277" r:id="rId20"/>
    <p:sldId id="278" r:id="rId21"/>
    <p:sldId id="284" r:id="rId22"/>
    <p:sldId id="300" r:id="rId23"/>
    <p:sldId id="264" r:id="rId24"/>
    <p:sldId id="265" r:id="rId25"/>
    <p:sldId id="270" r:id="rId26"/>
    <p:sldId id="301" r:id="rId27"/>
    <p:sldId id="271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7A91A"/>
    <a:srgbClr val="AB1B3D"/>
    <a:srgbClr val="FFC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765" autoAdjust="0"/>
    <p:restoredTop sz="94660"/>
  </p:normalViewPr>
  <p:slideViewPr>
    <p:cSldViewPr snapToGrid="0">
      <p:cViewPr>
        <p:scale>
          <a:sx n="73" d="100"/>
          <a:sy n="73" d="100"/>
        </p:scale>
        <p:origin x="-7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BAEBAD-DCFB-49A3-8DDE-3B462D5CE5F2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B48252-DEEF-4177-85AD-904C99BAE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7756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9C3B-5736-438A-99F6-31BDEEF9CFB0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429B0-9AFF-4410-8F6F-FA9AC4D4B9E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9C3B-5736-438A-99F6-31BDEEF9CFB0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429B0-9AFF-4410-8F6F-FA9AC4D4B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9C3B-5736-438A-99F6-31BDEEF9CFB0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429B0-9AFF-4410-8F6F-FA9AC4D4B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9C3B-5736-438A-99F6-31BDEEF9CFB0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429B0-9AFF-4410-8F6F-FA9AC4D4B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9C3B-5736-438A-99F6-31BDEEF9CFB0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429B0-9AFF-4410-8F6F-FA9AC4D4B9E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9C3B-5736-438A-99F6-31BDEEF9CFB0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429B0-9AFF-4410-8F6F-FA9AC4D4B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9C3B-5736-438A-99F6-31BDEEF9CFB0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429B0-9AFF-4410-8F6F-FA9AC4D4B9E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9C3B-5736-438A-99F6-31BDEEF9CFB0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429B0-9AFF-4410-8F6F-FA9AC4D4B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9C3B-5736-438A-99F6-31BDEEF9CFB0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429B0-9AFF-4410-8F6F-FA9AC4D4B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9C3B-5736-438A-99F6-31BDEEF9CFB0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429B0-9AFF-4410-8F6F-FA9AC4D4B9E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9C3B-5736-438A-99F6-31BDEEF9CFB0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429B0-9AFF-4410-8F6F-FA9AC4D4B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52B9C3B-5736-438A-99F6-31BDEEF9CFB0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7E429B0-9AFF-4410-8F6F-FA9AC4D4B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7063" y="1070112"/>
            <a:ext cx="9144000" cy="2387600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07A91A"/>
                </a:solidFill>
              </a:rPr>
              <a:t>Slit Ventricle Syndrome</a:t>
            </a:r>
            <a:endParaRPr lang="en-US" sz="7200" dirty="0">
              <a:solidFill>
                <a:srgbClr val="07A91A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1748" y="4542564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sz="2200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Dr</a:t>
            </a:r>
            <a:r>
              <a:rPr lang="en-US" sz="22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Le </a:t>
            </a:r>
            <a:r>
              <a:rPr lang="en-US" sz="2200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Tron</a:t>
            </a:r>
            <a:r>
              <a:rPr lang="en-US" sz="22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en-US" sz="2200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Vuong</a:t>
            </a:r>
            <a:endParaRPr lang="en-US" sz="2200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r>
              <a:rPr lang="en-US" sz="2200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Dr</a:t>
            </a:r>
            <a:r>
              <a:rPr lang="en-US" sz="22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Nguyen </a:t>
            </a:r>
            <a:r>
              <a:rPr lang="en-US" sz="2200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Duy</a:t>
            </a:r>
            <a:r>
              <a:rPr lang="en-US" sz="22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en-US" sz="2200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Khai</a:t>
            </a:r>
            <a:endParaRPr lang="en-US" sz="2200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r>
              <a:rPr lang="en-US" sz="2200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Dr</a:t>
            </a:r>
            <a:r>
              <a:rPr lang="en-US" sz="22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Le </a:t>
            </a:r>
            <a:r>
              <a:rPr lang="en-US" sz="2200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Quang</a:t>
            </a:r>
            <a:r>
              <a:rPr lang="en-US" sz="22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My</a:t>
            </a:r>
          </a:p>
          <a:p>
            <a:r>
              <a:rPr lang="en-US" sz="28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Neurosurgery Department- Children’s Hospital</a:t>
            </a:r>
            <a:r>
              <a:rPr lang="en-US" sz="2800" b="1" i="1" dirty="0">
                <a:solidFill>
                  <a:srgbClr val="0070C0"/>
                </a:solidFill>
                <a:latin typeface="Cambria" panose="02040503050406030204" pitchFamily="18" charset="0"/>
              </a:rPr>
              <a:t> 2 </a:t>
            </a:r>
          </a:p>
        </p:txBody>
      </p:sp>
    </p:spTree>
    <p:extLst>
      <p:ext uri="{BB962C8B-B14F-4D97-AF65-F5344CB8AC3E}">
        <p14:creationId xmlns:p14="http://schemas.microsoft.com/office/powerpoint/2010/main" xmlns="" val="903578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7A91A"/>
                </a:solidFill>
              </a:rPr>
              <a:t>SLIT VENTRICLE SYNDROME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1069" y="2116182"/>
            <a:ext cx="5298817" cy="3219767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20 </a:t>
            </a:r>
            <a:r>
              <a:rPr lang="en-US" dirty="0">
                <a:solidFill>
                  <a:schemeClr val="tx1">
                    <a:lumMod val="90000"/>
                    <a:lumOff val="10000"/>
                  </a:schemeClr>
                </a:solidFill>
              </a:rPr>
              <a:t>to 53% slit-like ventricles, 5% have </a:t>
            </a:r>
            <a:r>
              <a:rPr lang="en-US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symtoms</a:t>
            </a:r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Difficult to diagnosis.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Increase ICP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89782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7A91A"/>
                </a:solidFill>
              </a:rPr>
              <a:t>CLINICAL FEATURES</a:t>
            </a:r>
            <a:endParaRPr lang="en-US" b="1" dirty="0">
              <a:solidFill>
                <a:srgbClr val="07A91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5290" y="1825625"/>
            <a:ext cx="8712927" cy="4351338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Cause 40</a:t>
            </a:r>
            <a:r>
              <a:rPr lang="en-US" dirty="0"/>
              <a:t>% </a:t>
            </a:r>
            <a:r>
              <a:rPr lang="en-US" dirty="0" smtClean="0"/>
              <a:t>of shunt </a:t>
            </a:r>
            <a:r>
              <a:rPr lang="en-US" dirty="0"/>
              <a:t>obstruction </a:t>
            </a:r>
            <a:r>
              <a:rPr lang="en-US" dirty="0" smtClean="0"/>
              <a:t>cases.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Average of </a:t>
            </a:r>
            <a:r>
              <a:rPr lang="en-US" dirty="0"/>
              <a:t>5.6 shunt operations before </a:t>
            </a:r>
            <a:r>
              <a:rPr lang="en-US" dirty="0" err="1"/>
              <a:t>subtemporal</a:t>
            </a:r>
            <a:r>
              <a:rPr lang="en-US" dirty="0"/>
              <a:t> decompressions were </a:t>
            </a:r>
            <a:r>
              <a:rPr lang="en-US" dirty="0" smtClean="0"/>
              <a:t>performed.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>
                <a:solidFill>
                  <a:srgbClr val="FFC000"/>
                </a:solidFill>
              </a:rPr>
              <a:t>Buxton and Punt: </a:t>
            </a:r>
            <a:r>
              <a:rPr lang="en-US" dirty="0" smtClean="0"/>
              <a:t>mean age at the time of the </a:t>
            </a:r>
            <a:r>
              <a:rPr lang="en-US" dirty="0"/>
              <a:t>first shunt </a:t>
            </a:r>
            <a:r>
              <a:rPr lang="en-US" dirty="0" smtClean="0"/>
              <a:t>revision was </a:t>
            </a:r>
            <a:r>
              <a:rPr lang="en-US" dirty="0"/>
              <a:t>4 years, the mean time to diagnosis of SVS was 7.9 </a:t>
            </a:r>
            <a:r>
              <a:rPr lang="en-US" dirty="0" smtClean="0"/>
              <a:t>years.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smtClean="0">
                <a:solidFill>
                  <a:srgbClr val="FFC000"/>
                </a:solidFill>
              </a:rPr>
              <a:t>Major </a:t>
            </a:r>
            <a:r>
              <a:rPr lang="en-US" dirty="0">
                <a:solidFill>
                  <a:srgbClr val="FFC000"/>
                </a:solidFill>
              </a:rPr>
              <a:t>et </a:t>
            </a:r>
            <a:r>
              <a:rPr lang="en-US" dirty="0" smtClean="0">
                <a:solidFill>
                  <a:srgbClr val="FFC000"/>
                </a:solidFill>
              </a:rPr>
              <a:t>al</a:t>
            </a:r>
            <a:r>
              <a:rPr lang="en-US" dirty="0">
                <a:solidFill>
                  <a:srgbClr val="FFC000"/>
                </a:solidFill>
              </a:rPr>
              <a:t>: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/>
              <a:t>the mean </a:t>
            </a:r>
            <a:r>
              <a:rPr lang="en-US" dirty="0"/>
              <a:t>age at the time of SVS development was 6.5 </a:t>
            </a:r>
            <a:r>
              <a:rPr lang="en-US" dirty="0" smtClean="0"/>
              <a:t>years.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12528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Left-Right Arrow 3"/>
          <p:cNvSpPr/>
          <p:nvPr/>
        </p:nvSpPr>
        <p:spPr>
          <a:xfrm>
            <a:off x="3616776" y="2928169"/>
            <a:ext cx="682537" cy="352697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-Right Arrow 6"/>
          <p:cNvSpPr/>
          <p:nvPr/>
        </p:nvSpPr>
        <p:spPr>
          <a:xfrm>
            <a:off x="5878286" y="2922337"/>
            <a:ext cx="1023260" cy="352697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74764" y="2922337"/>
            <a:ext cx="3161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SHUNT + HEADACHE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46021" y="2932763"/>
            <a:ext cx="1232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ICP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63096" y="2932763"/>
            <a:ext cx="3792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VENTRICLE </a:t>
            </a:r>
            <a:r>
              <a:rPr lang="en-US" dirty="0" smtClean="0"/>
              <a:t>  ENLARGEMENT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7390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5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7A91A"/>
                </a:solidFill>
              </a:rPr>
              <a:t>CLINICAL FEATURES</a:t>
            </a:r>
            <a:endParaRPr lang="en-US" b="1" dirty="0">
              <a:solidFill>
                <a:srgbClr val="07A91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5291" y="1825624"/>
            <a:ext cx="9144000" cy="5032375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Receive the </a:t>
            </a:r>
            <a:r>
              <a:rPr lang="en-US" dirty="0"/>
              <a:t>first shunts early in </a:t>
            </a:r>
            <a:r>
              <a:rPr lang="en-US" dirty="0" smtClean="0"/>
              <a:t>life.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/>
              <a:t>Shunts function well for several years.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/>
              <a:t>Develop symptoms of increased ICP + CT scans reveal slit ventricles.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/>
              <a:t>The shunts are revised. 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/>
              <a:t>Develop recurring within months (headaches, lethargy, and vomiting; scans again demonstrate slit </a:t>
            </a:r>
            <a:r>
              <a:rPr lang="en-US" dirty="0" smtClean="0"/>
              <a:t>ventricles)</a:t>
            </a:r>
            <a:endParaRPr lang="en-US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38905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0540" y="1626055"/>
            <a:ext cx="3999316" cy="4415245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4572" y="1920240"/>
            <a:ext cx="3430024" cy="4101737"/>
          </a:xfrm>
        </p:spPr>
      </p:pic>
      <p:sp>
        <p:nvSpPr>
          <p:cNvPr id="7" name="Down Arrow 6"/>
          <p:cNvSpPr/>
          <p:nvPr/>
        </p:nvSpPr>
        <p:spPr>
          <a:xfrm>
            <a:off x="4445131" y="2632166"/>
            <a:ext cx="121158" cy="1554480"/>
          </a:xfrm>
          <a:prstGeom prst="downArrow">
            <a:avLst/>
          </a:prstGeom>
          <a:solidFill>
            <a:srgbClr val="AB1B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937761" y="2292532"/>
            <a:ext cx="1384663" cy="66620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20197" y="3017521"/>
            <a:ext cx="3582957" cy="78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9428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07A91A"/>
                </a:solidFill>
              </a:rPr>
              <a:t>5 Syndromes of Shunt-related Headaches</a:t>
            </a:r>
            <a:endParaRPr lang="en-US" b="1" dirty="0">
              <a:solidFill>
                <a:srgbClr val="07A91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 Intracranial </a:t>
            </a:r>
            <a:r>
              <a:rPr lang="en-US" dirty="0"/>
              <a:t>hypotension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/>
              <a:t>Intermittent proximal obstruction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/>
              <a:t>Shunt failure without ventricular enlargement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/>
              <a:t>Increased ICP with a working shunt: </a:t>
            </a:r>
            <a:r>
              <a:rPr lang="en-US" dirty="0" err="1"/>
              <a:t>Cephalocranial</a:t>
            </a:r>
            <a:r>
              <a:rPr lang="en-US" dirty="0"/>
              <a:t> disproportion (Hydrocephalic </a:t>
            </a:r>
            <a:r>
              <a:rPr lang="en-US" dirty="0" err="1"/>
              <a:t>pseudotumor</a:t>
            </a:r>
            <a:r>
              <a:rPr lang="en-US" dirty="0"/>
              <a:t>)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/>
              <a:t>Shunt-related migraine (Headaches unrelated to shunt function)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7542" y="1799247"/>
            <a:ext cx="3358315" cy="383084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83659" y="5752403"/>
            <a:ext cx="2926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Dr. Harold L. </a:t>
            </a:r>
            <a:r>
              <a:rPr lang="en-US" dirty="0" err="1">
                <a:solidFill>
                  <a:srgbClr val="FF0000"/>
                </a:solidFill>
              </a:rPr>
              <a:t>Rekate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8477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7A91A"/>
                </a:solidFill>
              </a:rPr>
              <a:t>Intracranial Hypotension</a:t>
            </a:r>
            <a:endParaRPr lang="en-US" dirty="0">
              <a:solidFill>
                <a:srgbClr val="07A91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41416" y="1673352"/>
            <a:ext cx="5486401" cy="4718304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Headaches: gets </a:t>
            </a:r>
            <a:r>
              <a:rPr lang="en-US" dirty="0"/>
              <a:t>worse </a:t>
            </a:r>
            <a:r>
              <a:rPr lang="en-US" dirty="0" smtClean="0"/>
              <a:t>in erect position, </a:t>
            </a:r>
            <a:r>
              <a:rPr lang="en-US" dirty="0"/>
              <a:t>improves rather </a:t>
            </a:r>
            <a:r>
              <a:rPr lang="en-US" dirty="0" smtClean="0"/>
              <a:t>when lie down.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/>
              <a:t>ICP:   </a:t>
            </a:r>
            <a:r>
              <a:rPr lang="en-US" dirty="0" smtClean="0">
                <a:solidFill>
                  <a:srgbClr val="FF0000"/>
                </a:solidFill>
              </a:rPr>
              <a:t> −</a:t>
            </a:r>
            <a:r>
              <a:rPr lang="en-US" dirty="0">
                <a:solidFill>
                  <a:srgbClr val="FF0000"/>
                </a:solidFill>
              </a:rPr>
              <a:t>25</a:t>
            </a:r>
            <a:r>
              <a:rPr lang="en-US" dirty="0"/>
              <a:t> to </a:t>
            </a:r>
            <a:r>
              <a:rPr lang="en-US" dirty="0">
                <a:solidFill>
                  <a:srgbClr val="FF0000"/>
                </a:solidFill>
              </a:rPr>
              <a:t>−30 </a:t>
            </a:r>
            <a:r>
              <a:rPr lang="en-US" dirty="0"/>
              <a:t>mm </a:t>
            </a:r>
            <a:r>
              <a:rPr lang="en-US" dirty="0" smtClean="0"/>
              <a:t>Hg ( normal </a:t>
            </a:r>
            <a:r>
              <a:rPr lang="en-US" dirty="0" smtClean="0">
                <a:solidFill>
                  <a:srgbClr val="FF0000"/>
                </a:solidFill>
              </a:rPr>
              <a:t>10</a:t>
            </a:r>
            <a:r>
              <a:rPr lang="en-US" dirty="0" smtClean="0"/>
              <a:t> to </a:t>
            </a:r>
            <a:r>
              <a:rPr lang="en-US" dirty="0" smtClean="0">
                <a:solidFill>
                  <a:srgbClr val="FF0000"/>
                </a:solidFill>
              </a:rPr>
              <a:t>15 </a:t>
            </a:r>
            <a:r>
              <a:rPr lang="en-US" dirty="0" smtClean="0"/>
              <a:t>mmHg)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/>
              <a:t>DRS </a:t>
            </a:r>
            <a:r>
              <a:rPr lang="en-US" dirty="0"/>
              <a:t>has </a:t>
            </a:r>
            <a:r>
              <a:rPr lang="en-US" dirty="0" smtClean="0"/>
              <a:t>failed, need </a:t>
            </a:r>
            <a:r>
              <a:rPr lang="en-US" dirty="0"/>
              <a:t>to </a:t>
            </a:r>
            <a:r>
              <a:rPr lang="en-US" dirty="0" smtClean="0"/>
              <a:t>replacement an </a:t>
            </a:r>
            <a:r>
              <a:rPr lang="en-US" dirty="0"/>
              <a:t>effective DRS and possibly a valve </a:t>
            </a:r>
            <a:r>
              <a:rPr lang="en-US" dirty="0" smtClean="0"/>
              <a:t>upgrade (a </a:t>
            </a:r>
            <a:r>
              <a:rPr lang="en-US" dirty="0"/>
              <a:t>programmable </a:t>
            </a:r>
            <a:r>
              <a:rPr lang="en-US" dirty="0" smtClean="0"/>
              <a:t>valve)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89519" y="1847125"/>
            <a:ext cx="3069771" cy="4200978"/>
          </a:xfrm>
        </p:spPr>
      </p:pic>
    </p:spTree>
    <p:extLst>
      <p:ext uri="{BB962C8B-B14F-4D97-AF65-F5344CB8AC3E}">
        <p14:creationId xmlns:p14="http://schemas.microsoft.com/office/powerpoint/2010/main" xmlns="" val="116450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90601"/>
            <a:ext cx="109728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07A91A"/>
                </a:solidFill>
              </a:rPr>
              <a:t>Intermittent Proximal Obstruction</a:t>
            </a:r>
            <a:r>
              <a:rPr lang="en-US" b="1" dirty="0">
                <a:solidFill>
                  <a:srgbClr val="07A91A"/>
                </a:solidFill>
              </a:rPr>
              <a:t/>
            </a:r>
            <a:br>
              <a:rPr lang="en-US" b="1" dirty="0">
                <a:solidFill>
                  <a:srgbClr val="07A91A"/>
                </a:solidFill>
              </a:rPr>
            </a:br>
            <a:endParaRPr lang="en-US" dirty="0">
              <a:solidFill>
                <a:srgbClr val="07A91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0938" y="1451284"/>
            <a:ext cx="5384800" cy="4718304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Most common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 ICP </a:t>
            </a:r>
            <a:r>
              <a:rPr lang="en-US" dirty="0"/>
              <a:t>increases suddenly with </a:t>
            </a:r>
            <a:r>
              <a:rPr lang="en-US" dirty="0" smtClean="0"/>
              <a:t>activity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 ICP </a:t>
            </a:r>
            <a:r>
              <a:rPr lang="en-US" dirty="0"/>
              <a:t>increases, </a:t>
            </a:r>
            <a:r>
              <a:rPr lang="en-US" dirty="0" smtClean="0"/>
              <a:t>headache </a:t>
            </a:r>
            <a:r>
              <a:rPr lang="en-US" dirty="0"/>
              <a:t>worsens until the ventricular catheter </a:t>
            </a:r>
            <a:r>
              <a:rPr lang="en-US" dirty="0">
                <a:solidFill>
                  <a:srgbClr val="FF0000"/>
                </a:solidFill>
              </a:rPr>
              <a:t>reopens</a:t>
            </a:r>
            <a:r>
              <a:rPr lang="en-US" dirty="0"/>
              <a:t> and the </a:t>
            </a:r>
            <a:r>
              <a:rPr lang="en-US" dirty="0" smtClean="0"/>
              <a:t>pressure reverts </a:t>
            </a:r>
            <a:r>
              <a:rPr lang="en-US" dirty="0"/>
              <a:t>to normal </a:t>
            </a:r>
            <a:r>
              <a:rPr lang="en-US" dirty="0" smtClean="0"/>
              <a:t>again.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/>
              <a:t>Overdrainage</a:t>
            </a:r>
            <a:r>
              <a:rPr lang="en-US" dirty="0" smtClean="0"/>
              <a:t> </a:t>
            </a:r>
            <a:r>
              <a:rPr lang="en-US" dirty="0"/>
              <a:t>of CSF and collapse of the ventricular walls around the </a:t>
            </a:r>
            <a:r>
              <a:rPr lang="en-US" dirty="0" smtClean="0"/>
              <a:t>ventricular Catheter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/>
              <a:t>Managed </a:t>
            </a:r>
            <a:r>
              <a:rPr lang="en-US" dirty="0"/>
              <a:t>by placement of a DRS and </a:t>
            </a:r>
            <a:r>
              <a:rPr lang="en-US" dirty="0" smtClean="0"/>
              <a:t>valve upgrade</a:t>
            </a:r>
          </a:p>
          <a:p>
            <a:pPr algn="just">
              <a:lnSpc>
                <a:spcPct val="150000"/>
              </a:lnSpc>
            </a:pPr>
            <a:endParaRPr lang="en-US" dirty="0" smtClean="0"/>
          </a:p>
          <a:p>
            <a:pPr algn="just">
              <a:lnSpc>
                <a:spcPct val="150000"/>
              </a:lnSpc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98080" y="1985554"/>
            <a:ext cx="3174274" cy="4059044"/>
          </a:xfrm>
        </p:spPr>
      </p:pic>
    </p:spTree>
    <p:extLst>
      <p:ext uri="{BB962C8B-B14F-4D97-AF65-F5344CB8AC3E}">
        <p14:creationId xmlns:p14="http://schemas.microsoft.com/office/powerpoint/2010/main" xmlns="" val="1419564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6577" y="49638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07A91A"/>
                </a:solidFill>
              </a:rPr>
              <a:t>Shunt Failure Without Ventricular Enlargement</a:t>
            </a:r>
            <a:endParaRPr lang="en-US" sz="3600" dirty="0">
              <a:solidFill>
                <a:srgbClr val="07A91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6286" y="1881051"/>
            <a:ext cx="9013371" cy="480308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 Morning </a:t>
            </a:r>
            <a:r>
              <a:rPr lang="en-US" dirty="0"/>
              <a:t>headaches progressing to </a:t>
            </a:r>
            <a:r>
              <a:rPr lang="en-US" dirty="0" smtClean="0"/>
              <a:t>all-day, </a:t>
            </a:r>
            <a:r>
              <a:rPr lang="en-US" dirty="0"/>
              <a:t>papilledema, visual loss, and </a:t>
            </a:r>
            <a:r>
              <a:rPr lang="en-US" dirty="0" smtClean="0"/>
              <a:t>diplopia.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 Common in congenital hydrocephalus.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 </a:t>
            </a:r>
            <a:r>
              <a:rPr lang="en-US" dirty="0" err="1" smtClean="0"/>
              <a:t>Pseudotumor</a:t>
            </a:r>
            <a:r>
              <a:rPr lang="en-US" dirty="0" smtClean="0"/>
              <a:t> </a:t>
            </a:r>
            <a:r>
              <a:rPr lang="en-US" dirty="0" err="1" smtClean="0"/>
              <a:t>cerebri</a:t>
            </a:r>
            <a:r>
              <a:rPr lang="en-US" dirty="0" smtClean="0"/>
              <a:t>, elevated </a:t>
            </a:r>
            <a:r>
              <a:rPr lang="en-US" dirty="0"/>
              <a:t>venous sinus </a:t>
            </a:r>
            <a:r>
              <a:rPr lang="en-US" dirty="0" smtClean="0"/>
              <a:t>pressure.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/>
              <a:t>A </a:t>
            </a:r>
            <a:r>
              <a:rPr lang="en-US" dirty="0"/>
              <a:t>shunting strategy that incorporates drainage of </a:t>
            </a:r>
            <a:r>
              <a:rPr lang="en-US" dirty="0" smtClean="0"/>
              <a:t>the subarachnoid </a:t>
            </a:r>
            <a:r>
              <a:rPr lang="en-US" dirty="0"/>
              <a:t>space, such as </a:t>
            </a:r>
            <a:r>
              <a:rPr lang="en-US" dirty="0" err="1"/>
              <a:t>lumboperitoneal</a:t>
            </a:r>
            <a:r>
              <a:rPr lang="en-US" dirty="0"/>
              <a:t> shunts or shunts from the cisterna </a:t>
            </a:r>
            <a:r>
              <a:rPr lang="en-US" dirty="0" smtClean="0"/>
              <a:t>magna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01712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7A91A"/>
                </a:solidFill>
              </a:rPr>
              <a:t>Increased ICP with a Working </a:t>
            </a:r>
            <a:r>
              <a:rPr lang="en-US" sz="3600" b="1" dirty="0" smtClean="0">
                <a:solidFill>
                  <a:srgbClr val="07A91A"/>
                </a:solidFill>
              </a:rPr>
              <a:t>Shunt</a:t>
            </a:r>
            <a:endParaRPr lang="en-US" sz="3600" dirty="0">
              <a:solidFill>
                <a:srgbClr val="07A91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5289" y="1673352"/>
            <a:ext cx="5486401" cy="4718304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Working </a:t>
            </a:r>
            <a:r>
              <a:rPr lang="en-US" dirty="0"/>
              <a:t>shunts + significant signs of increased ICP</a:t>
            </a:r>
            <a:r>
              <a:rPr lang="en-US" dirty="0" smtClean="0"/>
              <a:t>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/>
              <a:t>In hindbrain herniation (</a:t>
            </a:r>
            <a:r>
              <a:rPr lang="en-US" dirty="0" err="1"/>
              <a:t>Chiari</a:t>
            </a:r>
            <a:r>
              <a:rPr lang="en-US" dirty="0"/>
              <a:t> I malformation), craniofacial disorders such as oxycephaly, </a:t>
            </a:r>
            <a:r>
              <a:rPr lang="en-US" dirty="0" err="1"/>
              <a:t>Crouzon’s</a:t>
            </a:r>
            <a:r>
              <a:rPr lang="en-US" dirty="0"/>
              <a:t> syndrome, and Pfeiffer’s syndrome</a:t>
            </a:r>
            <a:r>
              <a:rPr lang="en-US" dirty="0" smtClean="0"/>
              <a:t>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 smtClean="0"/>
              <a:t>Sutural</a:t>
            </a:r>
            <a:r>
              <a:rPr lang="en-US" dirty="0" smtClean="0"/>
              <a:t> </a:t>
            </a:r>
            <a:r>
              <a:rPr lang="en-US" dirty="0"/>
              <a:t>closure results from decreasing ICP and from insufficient room for the growing brain</a:t>
            </a:r>
            <a:r>
              <a:rPr lang="en-US" dirty="0" smtClean="0"/>
              <a:t>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/>
              <a:t>Need </a:t>
            </a:r>
            <a:r>
              <a:rPr lang="en-US" dirty="0"/>
              <a:t>a cranial expansion procedure or large </a:t>
            </a:r>
            <a:r>
              <a:rPr lang="en-US" dirty="0" err="1"/>
              <a:t>subtemporal</a:t>
            </a:r>
            <a:r>
              <a:rPr lang="en-US" dirty="0"/>
              <a:t> decompression.</a:t>
            </a:r>
          </a:p>
          <a:p>
            <a:pPr marL="0" indent="0" algn="just">
              <a:buNone/>
            </a:pPr>
            <a:endParaRPr lang="en-US" dirty="0" smtClean="0">
              <a:solidFill>
                <a:srgbClr val="FFC000"/>
              </a:solidFill>
            </a:endParaRP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 smtClean="0"/>
          </a:p>
          <a:p>
            <a:pPr algn="just"/>
            <a:endParaRPr lang="en-US" dirty="0" smtClean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615645" y="1776549"/>
            <a:ext cx="3500845" cy="3827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9953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7A91A"/>
                </a:solidFill>
              </a:rPr>
              <a:t>ABBREVIATIONS</a:t>
            </a:r>
            <a:endParaRPr lang="en-US" dirty="0">
              <a:solidFill>
                <a:srgbClr val="07A91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1416" y="1825625"/>
            <a:ext cx="8712927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Slit ventricle syndrome: </a:t>
            </a:r>
            <a:r>
              <a:rPr lang="en-US" dirty="0" smtClean="0">
                <a:solidFill>
                  <a:srgbClr val="FF0000"/>
                </a:solidFill>
              </a:rPr>
              <a:t>SVS</a:t>
            </a:r>
          </a:p>
          <a:p>
            <a:pPr>
              <a:lnSpc>
                <a:spcPct val="150000"/>
              </a:lnSpc>
            </a:pPr>
            <a:r>
              <a:rPr lang="en-US" dirty="0"/>
              <a:t>I</a:t>
            </a:r>
            <a:r>
              <a:rPr lang="en-US" dirty="0" smtClean="0"/>
              <a:t>ntracranial </a:t>
            </a:r>
            <a:r>
              <a:rPr lang="en-US" dirty="0"/>
              <a:t>pressure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ICP</a:t>
            </a:r>
          </a:p>
          <a:p>
            <a:pPr>
              <a:lnSpc>
                <a:spcPct val="150000"/>
              </a:lnSpc>
            </a:pPr>
            <a:r>
              <a:rPr lang="en-US" dirty="0"/>
              <a:t>D</a:t>
            </a:r>
            <a:r>
              <a:rPr lang="en-US" dirty="0" smtClean="0"/>
              <a:t>evice </a:t>
            </a:r>
            <a:r>
              <a:rPr lang="en-US" dirty="0"/>
              <a:t>that retards siphoning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DRS</a:t>
            </a:r>
          </a:p>
          <a:p>
            <a:pPr>
              <a:lnSpc>
                <a:spcPct val="150000"/>
              </a:lnSpc>
            </a:pPr>
            <a:r>
              <a:rPr lang="en-US" dirty="0"/>
              <a:t>C</a:t>
            </a:r>
            <a:r>
              <a:rPr lang="en-US" dirty="0" smtClean="0"/>
              <a:t>erebrospinal </a:t>
            </a:r>
            <a:r>
              <a:rPr lang="en-US" dirty="0"/>
              <a:t>fluid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CSF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Endoscopic third </a:t>
            </a:r>
            <a:r>
              <a:rPr lang="en-US" dirty="0" err="1" smtClean="0"/>
              <a:t>ventriculostomy</a:t>
            </a:r>
            <a:r>
              <a:rPr lang="en-US" dirty="0" smtClean="0"/>
              <a:t>: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ETV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Intensive care unit: </a:t>
            </a:r>
            <a:r>
              <a:rPr lang="en-US" dirty="0" smtClean="0">
                <a:solidFill>
                  <a:srgbClr val="FF0000"/>
                </a:solidFill>
              </a:rPr>
              <a:t>ICU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Lumboperitoneal</a:t>
            </a:r>
            <a:r>
              <a:rPr lang="en-US" dirty="0" smtClean="0"/>
              <a:t> shunt: </a:t>
            </a:r>
            <a:r>
              <a:rPr lang="en-US" dirty="0">
                <a:solidFill>
                  <a:srgbClr val="FF0000"/>
                </a:solidFill>
              </a:rPr>
              <a:t>LP </a:t>
            </a:r>
            <a:r>
              <a:rPr lang="en-US" dirty="0" smtClean="0">
                <a:solidFill>
                  <a:srgbClr val="FF0000"/>
                </a:solidFill>
              </a:rPr>
              <a:t>shunt</a:t>
            </a: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93596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78" y="938349"/>
            <a:ext cx="109728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07A91A"/>
                </a:solidFill>
              </a:rPr>
              <a:t>Shunt-Related </a:t>
            </a:r>
            <a:r>
              <a:rPr lang="en-US" b="1" dirty="0" smtClean="0">
                <a:solidFill>
                  <a:srgbClr val="07A91A"/>
                </a:solidFill>
              </a:rPr>
              <a:t>Migraine </a:t>
            </a:r>
            <a:br>
              <a:rPr lang="en-US" b="1" dirty="0" smtClean="0">
                <a:solidFill>
                  <a:srgbClr val="07A91A"/>
                </a:solidFill>
              </a:rPr>
            </a:br>
            <a:r>
              <a:rPr lang="en-US" b="1" dirty="0" smtClean="0">
                <a:solidFill>
                  <a:srgbClr val="07A91A"/>
                </a:solidFill>
              </a:rPr>
              <a:t>(Headaches unrelated </a:t>
            </a:r>
            <a:r>
              <a:rPr lang="en-US" b="1" dirty="0">
                <a:solidFill>
                  <a:srgbClr val="07A91A"/>
                </a:solidFill>
              </a:rPr>
              <a:t>to shunt </a:t>
            </a:r>
            <a:r>
              <a:rPr lang="en-US" b="1" dirty="0" smtClean="0">
                <a:solidFill>
                  <a:srgbClr val="07A91A"/>
                </a:solidFill>
              </a:rPr>
              <a:t>function)</a:t>
            </a:r>
            <a:endParaRPr lang="en-US" b="1" dirty="0">
              <a:solidFill>
                <a:srgbClr val="07A91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2149" y="1673352"/>
            <a:ext cx="5132251" cy="471830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Family history.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 May not </a:t>
            </a:r>
            <a:r>
              <a:rPr lang="en-US" dirty="0"/>
              <a:t>be typical of </a:t>
            </a:r>
            <a:r>
              <a:rPr lang="en-US" dirty="0" smtClean="0"/>
              <a:t>migraine.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 Return rather </a:t>
            </a:r>
            <a:r>
              <a:rPr lang="en-US" dirty="0"/>
              <a:t>quickly after </a:t>
            </a:r>
            <a:r>
              <a:rPr lang="en-US" dirty="0" smtClean="0"/>
              <a:t>intervention.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/>
              <a:t>The </a:t>
            </a:r>
            <a:r>
              <a:rPr lang="en-US" dirty="0"/>
              <a:t>patient, family, and neurology staff </a:t>
            </a:r>
            <a:r>
              <a:rPr lang="en-US" dirty="0" smtClean="0"/>
              <a:t>must </a:t>
            </a:r>
            <a:r>
              <a:rPr lang="en-US" dirty="0"/>
              <a:t>believe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headaches </a:t>
            </a:r>
            <a:r>
              <a:rPr lang="en-US" dirty="0"/>
              <a:t>are unrelated to the </a:t>
            </a:r>
            <a:r>
              <a:rPr lang="en-US" dirty="0" smtClean="0"/>
              <a:t>shunt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/>
              <a:t>ICP monitoring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headaches </a:t>
            </a:r>
            <a:r>
              <a:rPr lang="en-US" dirty="0"/>
              <a:t>are unrelated to the </a:t>
            </a:r>
            <a:r>
              <a:rPr lang="en-US" dirty="0" smtClean="0"/>
              <a:t>shunt.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42320" y="2240030"/>
            <a:ext cx="4150765" cy="3114021"/>
          </a:xfrm>
        </p:spPr>
      </p:pic>
    </p:spTree>
    <p:extLst>
      <p:ext uri="{BB962C8B-B14F-4D97-AF65-F5344CB8AC3E}">
        <p14:creationId xmlns:p14="http://schemas.microsoft.com/office/powerpoint/2010/main" xmlns="" val="1099707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880" y="594328"/>
            <a:ext cx="7445829" cy="6263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1256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7A91A"/>
                </a:solidFill>
              </a:rPr>
              <a:t>TREATMENT</a:t>
            </a:r>
            <a:endParaRPr lang="en-US" b="1" dirty="0">
              <a:solidFill>
                <a:srgbClr val="07A91A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2778" y="831103"/>
            <a:ext cx="3190875" cy="302895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90389" y="1862253"/>
            <a:ext cx="3460979" cy="30958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20878" y="3636707"/>
            <a:ext cx="5629004" cy="264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1765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7A91A"/>
                </a:solidFill>
              </a:rPr>
              <a:t>TREATMENT</a:t>
            </a:r>
            <a:endParaRPr lang="en-US" b="1" dirty="0">
              <a:solidFill>
                <a:srgbClr val="07A91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9166" y="1825625"/>
            <a:ext cx="8752114" cy="4351338"/>
          </a:xfrm>
        </p:spPr>
        <p:txBody>
          <a:bodyPr>
            <a:normAutofit/>
          </a:bodyPr>
          <a:lstStyle/>
          <a:p>
            <a:pPr algn="just"/>
            <a:endParaRPr lang="en-US" dirty="0" smtClean="0"/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Obana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et al. </a:t>
            </a:r>
            <a:r>
              <a:rPr lang="en-US" dirty="0"/>
              <a:t>(10) successfully </a:t>
            </a:r>
            <a:r>
              <a:rPr lang="en-US" dirty="0" smtClean="0"/>
              <a:t>treated seven </a:t>
            </a:r>
            <a:r>
              <a:rPr lang="en-US" dirty="0"/>
              <a:t>patients with SVS with a variety of </a:t>
            </a:r>
            <a:r>
              <a:rPr lang="en-US" dirty="0" err="1"/>
              <a:t>antimigraine</a:t>
            </a:r>
            <a:r>
              <a:rPr lang="en-US" dirty="0"/>
              <a:t> </a:t>
            </a:r>
            <a:r>
              <a:rPr lang="en-US" dirty="0" smtClean="0"/>
              <a:t>medications, including </a:t>
            </a:r>
            <a:r>
              <a:rPr lang="en-US" dirty="0" err="1"/>
              <a:t>propanolol</a:t>
            </a:r>
            <a:r>
              <a:rPr lang="en-US" dirty="0"/>
              <a:t>, </a:t>
            </a:r>
            <a:r>
              <a:rPr lang="en-US" dirty="0" err="1"/>
              <a:t>dihydroergotamine</a:t>
            </a:r>
            <a:r>
              <a:rPr lang="en-US" dirty="0"/>
              <a:t>, </a:t>
            </a:r>
            <a:r>
              <a:rPr lang="en-US" dirty="0" smtClean="0"/>
              <a:t>amitriptyline, and </a:t>
            </a:r>
            <a:r>
              <a:rPr lang="en-US" dirty="0" err="1"/>
              <a:t>cyproheptadine</a:t>
            </a:r>
            <a:r>
              <a:rPr lang="en-US" dirty="0"/>
              <a:t>, with a mean follow-up period of </a:t>
            </a:r>
            <a:r>
              <a:rPr lang="en-US" dirty="0" smtClean="0"/>
              <a:t>2 years.</a:t>
            </a:r>
          </a:p>
          <a:p>
            <a:pPr algn="just"/>
            <a:endParaRPr lang="en-US" dirty="0"/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Baskin </a:t>
            </a:r>
            <a:r>
              <a:rPr lang="en-US" dirty="0">
                <a:solidFill>
                  <a:srgbClr val="FF0000"/>
                </a:solidFill>
              </a:rPr>
              <a:t>et al </a:t>
            </a:r>
            <a:r>
              <a:rPr lang="en-US" dirty="0"/>
              <a:t>recently reported the use of </a:t>
            </a:r>
            <a:r>
              <a:rPr lang="en-US" b="1" dirty="0"/>
              <a:t>endoscopic third </a:t>
            </a:r>
            <a:r>
              <a:rPr lang="en-US" b="1" dirty="0" err="1"/>
              <a:t>ventriculostomy</a:t>
            </a:r>
            <a:r>
              <a:rPr lang="en-US" dirty="0"/>
              <a:t> to treat SVS, which allowed shunt removal for 73% </a:t>
            </a:r>
            <a:r>
              <a:rPr lang="en-US" dirty="0" smtClean="0"/>
              <a:t>patients.</a:t>
            </a:r>
            <a:endParaRPr lang="en-US" dirty="0"/>
          </a:p>
          <a:p>
            <a:pPr algn="just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845583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7A91A"/>
                </a:solidFill>
              </a:rPr>
              <a:t>TREATMENT</a:t>
            </a:r>
            <a:endParaRPr lang="en-US" b="1" dirty="0">
              <a:solidFill>
                <a:srgbClr val="07A91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2228" y="1825625"/>
            <a:ext cx="8725989" cy="4351338"/>
          </a:xfrm>
        </p:spPr>
        <p:txBody>
          <a:bodyPr>
            <a:normAutofit/>
          </a:bodyPr>
          <a:lstStyle/>
          <a:p>
            <a:pPr algn="just"/>
            <a:endParaRPr lang="en-US" dirty="0" smtClean="0"/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Epstein </a:t>
            </a:r>
            <a:r>
              <a:rPr lang="en-US" dirty="0">
                <a:solidFill>
                  <a:srgbClr val="FF0000"/>
                </a:solidFill>
              </a:rPr>
              <a:t>et </a:t>
            </a:r>
            <a:r>
              <a:rPr lang="en-US" dirty="0" smtClean="0">
                <a:solidFill>
                  <a:srgbClr val="FF0000"/>
                </a:solidFill>
              </a:rPr>
              <a:t>al: </a:t>
            </a:r>
            <a:r>
              <a:rPr lang="en-US" dirty="0"/>
              <a:t>performed </a:t>
            </a:r>
            <a:r>
              <a:rPr lang="en-US" b="1" dirty="0" err="1"/>
              <a:t>subtemporal</a:t>
            </a:r>
            <a:r>
              <a:rPr lang="en-US" b="1" dirty="0"/>
              <a:t> decompression </a:t>
            </a:r>
            <a:r>
              <a:rPr lang="en-US" dirty="0"/>
              <a:t>unilaterally on the </a:t>
            </a:r>
            <a:r>
              <a:rPr lang="en-US" dirty="0" smtClean="0"/>
              <a:t>side of </a:t>
            </a:r>
            <a:r>
              <a:rPr lang="en-US" dirty="0"/>
              <a:t>the ventricular </a:t>
            </a:r>
            <a:r>
              <a:rPr lang="en-US" dirty="0" smtClean="0"/>
              <a:t>catheter</a:t>
            </a:r>
            <a:r>
              <a:rPr lang="en-US" dirty="0"/>
              <a:t>, is successfully </a:t>
            </a:r>
            <a:r>
              <a:rPr lang="en-US" dirty="0" smtClean="0"/>
              <a:t> 60% patients</a:t>
            </a:r>
          </a:p>
          <a:p>
            <a:pPr algn="just"/>
            <a:endParaRPr lang="en-US" dirty="0" smtClean="0"/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Cohen </a:t>
            </a:r>
            <a:r>
              <a:rPr lang="en-US" dirty="0">
                <a:solidFill>
                  <a:srgbClr val="FF0000"/>
                </a:solidFill>
              </a:rPr>
              <a:t>et </a:t>
            </a:r>
            <a:r>
              <a:rPr lang="en-US" dirty="0" smtClean="0">
                <a:solidFill>
                  <a:srgbClr val="FF0000"/>
                </a:solidFill>
              </a:rPr>
              <a:t>al: </a:t>
            </a:r>
            <a:r>
              <a:rPr lang="en-US" dirty="0"/>
              <a:t>also successfully </a:t>
            </a:r>
            <a:r>
              <a:rPr lang="en-US" dirty="0" smtClean="0"/>
              <a:t>treated with </a:t>
            </a:r>
            <a:r>
              <a:rPr lang="en-US" b="1" dirty="0"/>
              <a:t>cranial expansion </a:t>
            </a:r>
            <a:r>
              <a:rPr lang="en-US" dirty="0"/>
              <a:t>a child whose SVS had not </a:t>
            </a:r>
            <a:r>
              <a:rPr lang="en-US" dirty="0" smtClean="0"/>
              <a:t>responded to </a:t>
            </a:r>
            <a:r>
              <a:rPr lang="en-US" dirty="0" err="1"/>
              <a:t>subtemporal</a:t>
            </a:r>
            <a:r>
              <a:rPr lang="en-US" dirty="0"/>
              <a:t> decompressions</a:t>
            </a:r>
            <a:endParaRPr lang="en-US" dirty="0" smtClean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74414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7A91A"/>
                </a:solidFill>
              </a:rPr>
              <a:t>CONLUSION</a:t>
            </a:r>
            <a:endParaRPr lang="en-US" b="1" dirty="0">
              <a:solidFill>
                <a:srgbClr val="07A91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9166" y="1825625"/>
            <a:ext cx="8752114" cy="4678206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/>
              <a:t>Headaches more </a:t>
            </a:r>
            <a:r>
              <a:rPr lang="en-US" dirty="0"/>
              <a:t>than twice a </a:t>
            </a:r>
            <a:r>
              <a:rPr lang="en-US" dirty="0" smtClean="0"/>
              <a:t>month -&gt; consider surgical intervention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Most </a:t>
            </a:r>
            <a:r>
              <a:rPr lang="en-US" dirty="0"/>
              <a:t>such patients undergo a valve </a:t>
            </a:r>
            <a:r>
              <a:rPr lang="en-US" dirty="0" smtClean="0"/>
              <a:t>upgrade(higher-pressure </a:t>
            </a:r>
            <a:r>
              <a:rPr lang="en-US" dirty="0"/>
              <a:t>valves, variable-pressure </a:t>
            </a:r>
            <a:r>
              <a:rPr lang="en-US" dirty="0" smtClean="0"/>
              <a:t>valves) </a:t>
            </a:r>
            <a:r>
              <a:rPr lang="en-US" dirty="0"/>
              <a:t>and </a:t>
            </a:r>
            <a:r>
              <a:rPr lang="en-US" dirty="0" err="1" smtClean="0"/>
              <a:t>antisiphon</a:t>
            </a:r>
            <a:r>
              <a:rPr lang="en-US" dirty="0" smtClean="0"/>
              <a:t> devices first.</a:t>
            </a:r>
          </a:p>
          <a:p>
            <a:pPr marL="0" indent="0" algn="just">
              <a:buNone/>
            </a:pPr>
            <a:endParaRPr lang="en-US" dirty="0"/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Before </a:t>
            </a:r>
            <a:r>
              <a:rPr lang="en-US" dirty="0"/>
              <a:t>further </a:t>
            </a:r>
            <a:r>
              <a:rPr lang="en-US" dirty="0" smtClean="0"/>
              <a:t>intervention is </a:t>
            </a:r>
            <a:r>
              <a:rPr lang="en-US" dirty="0"/>
              <a:t>pursued, the causes of the patient’s headaches and the relationship of the </a:t>
            </a:r>
            <a:r>
              <a:rPr lang="en-US" dirty="0" smtClean="0"/>
              <a:t>headaches to </a:t>
            </a:r>
            <a:r>
              <a:rPr lang="en-US" dirty="0"/>
              <a:t>shunt function and ICP must be understood </a:t>
            </a:r>
            <a:r>
              <a:rPr lang="en-US" dirty="0" smtClean="0"/>
              <a:t>fully.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52511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7929" y="1809206"/>
            <a:ext cx="4119388" cy="4876800"/>
          </a:xfrm>
        </p:spPr>
      </p:pic>
    </p:spTree>
    <p:extLst>
      <p:ext uri="{BB962C8B-B14F-4D97-AF65-F5344CB8AC3E}">
        <p14:creationId xmlns:p14="http://schemas.microsoft.com/office/powerpoint/2010/main" xmlns="" val="4086327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6000" dirty="0" smtClean="0">
              <a:solidFill>
                <a:srgbClr val="07A91A"/>
              </a:solidFill>
            </a:endParaRPr>
          </a:p>
          <a:p>
            <a:pPr marL="0" indent="0" algn="ctr">
              <a:buNone/>
            </a:pPr>
            <a:r>
              <a:rPr lang="en-US" sz="6000" dirty="0" smtClean="0">
                <a:solidFill>
                  <a:srgbClr val="07A91A"/>
                </a:solidFill>
              </a:rPr>
              <a:t>THANKS FOR YOUR ATTENTION !</a:t>
            </a:r>
            <a:endParaRPr lang="en-US" sz="6000" dirty="0">
              <a:solidFill>
                <a:srgbClr val="07A91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5556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Most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common reason for brain surgery in children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Estimated prevalence 1-1.5 %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Congenital hydrocephalus: 0.9-1.8 /1000 births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Most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challanging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and common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condittions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1" y="1888029"/>
            <a:ext cx="4948606" cy="3846566"/>
          </a:xfrm>
        </p:spPr>
      </p:pic>
    </p:spTree>
    <p:extLst>
      <p:ext uri="{BB962C8B-B14F-4D97-AF65-F5344CB8AC3E}">
        <p14:creationId xmlns:p14="http://schemas.microsoft.com/office/powerpoint/2010/main" xmlns="" val="2730774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1425" y="785858"/>
            <a:ext cx="3810000" cy="249555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0552" y="1960607"/>
            <a:ext cx="3525792" cy="3525792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95222" y="3668702"/>
            <a:ext cx="3065851" cy="3053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01751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46319" y="1123405"/>
            <a:ext cx="5721532" cy="3633783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1337" y="1225659"/>
            <a:ext cx="4016821" cy="5191742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72846" y="3213462"/>
            <a:ext cx="3426958" cy="332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1137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Infection: 10% / year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Obstruction: 1-40% / year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Overdrainage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Seizures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Silicone allergy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Haemorrhage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5343" y="1802674"/>
            <a:ext cx="4825219" cy="4023361"/>
          </a:xfrm>
        </p:spPr>
      </p:pic>
    </p:spTree>
    <p:extLst>
      <p:ext uri="{BB962C8B-B14F-4D97-AF65-F5344CB8AC3E}">
        <p14:creationId xmlns:p14="http://schemas.microsoft.com/office/powerpoint/2010/main" xmlns="" val="1276317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7A91A"/>
                </a:solidFill>
              </a:rPr>
              <a:t>SLIT VENTRICLE SYNDROME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506720" cy="4718304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n-US" dirty="0" smtClean="0"/>
              <a:t> </a:t>
            </a:r>
            <a:r>
              <a:rPr lang="en-US" sz="2600" dirty="0" smtClean="0"/>
              <a:t>Noncompliant ventricle </a:t>
            </a:r>
            <a:r>
              <a:rPr lang="en-US" sz="2600" dirty="0"/>
              <a:t>syndrome = symptomatic small ventricles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en-US" sz="2600" dirty="0"/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600" dirty="0" smtClean="0"/>
              <a:t> Chronic </a:t>
            </a:r>
            <a:r>
              <a:rPr lang="en-US" sz="2600" dirty="0" err="1" smtClean="0"/>
              <a:t>overdrainage</a:t>
            </a:r>
            <a:r>
              <a:rPr lang="en-US" sz="2600" dirty="0" smtClean="0"/>
              <a:t> </a:t>
            </a:r>
            <a:endParaRPr lang="en-US" sz="2600" dirty="0"/>
          </a:p>
          <a:p>
            <a:pPr algn="just">
              <a:buFont typeface="Wingdings" panose="05000000000000000000" pitchFamily="2" charset="2"/>
              <a:buChar char="q"/>
            </a:pPr>
            <a:endParaRPr lang="en-US" sz="2600" dirty="0"/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600" dirty="0" err="1" smtClean="0">
                <a:solidFill>
                  <a:srgbClr val="FF0000"/>
                </a:solidFill>
              </a:rPr>
              <a:t>Rekate</a:t>
            </a:r>
            <a:r>
              <a:rPr lang="en-US" sz="2600" dirty="0" smtClean="0">
                <a:solidFill>
                  <a:srgbClr val="FF0000"/>
                </a:solidFill>
              </a:rPr>
              <a:t>: </a:t>
            </a: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en-US" sz="1800" dirty="0" smtClean="0"/>
              <a:t> Intermittent headaches </a:t>
            </a:r>
            <a:r>
              <a:rPr lang="en-US" sz="1800" dirty="0"/>
              <a:t>of 10- to </a:t>
            </a:r>
            <a:r>
              <a:rPr lang="en-US" sz="1800" dirty="0" smtClean="0"/>
              <a:t>90-minutes.</a:t>
            </a: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en-US" sz="1800" dirty="0" smtClean="0"/>
              <a:t>Slow refill </a:t>
            </a:r>
            <a:r>
              <a:rPr lang="en-US" sz="1800" dirty="0"/>
              <a:t>of shunt pumping </a:t>
            </a:r>
            <a:r>
              <a:rPr lang="en-US" sz="1800" dirty="0" smtClean="0"/>
              <a:t>devices.</a:t>
            </a: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en-US" sz="1800" dirty="0"/>
              <a:t>Smaller-than-normal ventricles.</a:t>
            </a:r>
          </a:p>
          <a:p>
            <a:pPr marL="274320" lvl="1" indent="0" algn="just">
              <a:buNone/>
            </a:pPr>
            <a:endParaRPr lang="en-US" sz="1800" dirty="0"/>
          </a:p>
          <a:p>
            <a:pPr algn="just"/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5701" y="2207622"/>
            <a:ext cx="5107270" cy="3696788"/>
          </a:xfrm>
        </p:spPr>
      </p:pic>
    </p:spTree>
    <p:extLst>
      <p:ext uri="{BB962C8B-B14F-4D97-AF65-F5344CB8AC3E}">
        <p14:creationId xmlns:p14="http://schemas.microsoft.com/office/powerpoint/2010/main" xmlns="" val="1159417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7A91A"/>
                </a:solidFill>
              </a:rPr>
              <a:t>CLINICAL</a:t>
            </a:r>
            <a:endParaRPr lang="en-US" b="1" dirty="0">
              <a:solidFill>
                <a:srgbClr val="07A91A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85000" lnSpcReduction="10000"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C00000"/>
                </a:solidFill>
              </a:rPr>
              <a:t>Headache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C00000"/>
                </a:solidFill>
              </a:rPr>
              <a:t>Vomiting</a:t>
            </a:r>
            <a:endParaRPr lang="en-US" dirty="0">
              <a:solidFill>
                <a:srgbClr val="C00000"/>
              </a:solidFill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C00000"/>
                </a:solidFill>
              </a:rPr>
              <a:t>Lethargy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C00000"/>
                </a:solidFill>
              </a:rPr>
              <a:t>Visual loss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C00000"/>
                </a:solidFill>
              </a:rPr>
              <a:t>Diplopia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C00000"/>
                </a:solidFill>
              </a:rPr>
              <a:t>Behavior change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8023" y="1790506"/>
            <a:ext cx="4224865" cy="4337314"/>
          </a:xfrm>
        </p:spPr>
      </p:pic>
    </p:spTree>
    <p:extLst>
      <p:ext uri="{BB962C8B-B14F-4D97-AF65-F5344CB8AC3E}">
        <p14:creationId xmlns:p14="http://schemas.microsoft.com/office/powerpoint/2010/main" xmlns="" val="3072234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7A91A"/>
                </a:solidFill>
              </a:rPr>
              <a:t>SLIT VENTRICLE SYNDROME</a:t>
            </a:r>
            <a:endParaRPr lang="en-US" b="1" dirty="0">
              <a:solidFill>
                <a:srgbClr val="07A91A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7853" y="1673225"/>
            <a:ext cx="3828293" cy="471805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57481" y="1378133"/>
            <a:ext cx="5156792" cy="3115491"/>
          </a:xfrm>
        </p:spPr>
      </p:pic>
      <p:sp>
        <p:nvSpPr>
          <p:cNvPr id="7" name="Flowchart: Process 6"/>
          <p:cNvSpPr/>
          <p:nvPr/>
        </p:nvSpPr>
        <p:spPr>
          <a:xfrm>
            <a:off x="2442754" y="4604657"/>
            <a:ext cx="2037806" cy="62048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98263" y="3083718"/>
            <a:ext cx="3662363" cy="366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14145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947</TotalTime>
  <Words>805</Words>
  <Application>Microsoft Office PowerPoint</Application>
  <PresentationFormat>Custom</PresentationFormat>
  <Paragraphs>143</Paragraphs>
  <Slides>27</Slides>
  <Notes>0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Clarity</vt:lpstr>
      <vt:lpstr>Slit Ventricle Syndrome</vt:lpstr>
      <vt:lpstr>ABBREVIATIONS</vt:lpstr>
      <vt:lpstr>Slide 3</vt:lpstr>
      <vt:lpstr>Slide 4</vt:lpstr>
      <vt:lpstr>Slide 5</vt:lpstr>
      <vt:lpstr>Slide 6</vt:lpstr>
      <vt:lpstr>SLIT VENTRICLE SYNDROME</vt:lpstr>
      <vt:lpstr>CLINICAL</vt:lpstr>
      <vt:lpstr>SLIT VENTRICLE SYNDROME</vt:lpstr>
      <vt:lpstr>SLIT VENTRICLE SYNDROME</vt:lpstr>
      <vt:lpstr>CLINICAL FEATURES</vt:lpstr>
      <vt:lpstr>Slide 12</vt:lpstr>
      <vt:lpstr>CLINICAL FEATURES</vt:lpstr>
      <vt:lpstr>Slide 14</vt:lpstr>
      <vt:lpstr>5 Syndromes of Shunt-related Headaches</vt:lpstr>
      <vt:lpstr>Intracranial Hypotension</vt:lpstr>
      <vt:lpstr>Intermittent Proximal Obstruction </vt:lpstr>
      <vt:lpstr>Shunt Failure Without Ventricular Enlargement</vt:lpstr>
      <vt:lpstr>Increased ICP with a Working Shunt</vt:lpstr>
      <vt:lpstr>Shunt-Related Migraine  (Headaches unrelated to shunt function)</vt:lpstr>
      <vt:lpstr>Slide 21</vt:lpstr>
      <vt:lpstr>TREATMENT</vt:lpstr>
      <vt:lpstr>TREATMENT</vt:lpstr>
      <vt:lpstr>TREATMENT</vt:lpstr>
      <vt:lpstr>CONLUSION</vt:lpstr>
      <vt:lpstr>Slide 26</vt:lpstr>
      <vt:lpstr>Slide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Slit ventricle syndrome</dc:title>
  <dc:creator>Win 8.1 VS8 X64</dc:creator>
  <cp:lastModifiedBy>AVENIS</cp:lastModifiedBy>
  <cp:revision>107</cp:revision>
  <dcterms:created xsi:type="dcterms:W3CDTF">2014-04-17T01:39:20Z</dcterms:created>
  <dcterms:modified xsi:type="dcterms:W3CDTF">2014-05-06T03:10:46Z</dcterms:modified>
</cp:coreProperties>
</file>